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 id="2147483764" r:id="rId2"/>
  </p:sldMasterIdLst>
  <p:sldIdLst>
    <p:sldId id="256" r:id="rId3"/>
    <p:sldId id="257" r:id="rId4"/>
    <p:sldId id="259" r:id="rId5"/>
    <p:sldId id="258" r:id="rId6"/>
    <p:sldId id="270" r:id="rId7"/>
    <p:sldId id="261" r:id="rId8"/>
    <p:sldId id="262" r:id="rId9"/>
    <p:sldId id="263" r:id="rId10"/>
    <p:sldId id="265" r:id="rId11"/>
    <p:sldId id="266" r:id="rId12"/>
    <p:sldId id="267" r:id="rId13"/>
    <p:sldId id="260" r:id="rId14"/>
    <p:sldId id="268" r:id="rId15"/>
    <p:sldId id="269"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58"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png>
</file>

<file path=ppt/media/image11.svg>
</file>

<file path=ppt/media/image2.gif>
</file>

<file path=ppt/media/image3.gif>
</file>

<file path=ppt/media/image4.gif>
</file>

<file path=ppt/media/image5.gif>
</file>

<file path=ppt/media/image6.png>
</file>

<file path=ppt/media/image7.gif>
</file>

<file path=ppt/media/image8.gif>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6/1/2020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0947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6/1/2020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50833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85703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39081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06207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6/1/2020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7880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6/1/2020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75089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222210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462578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6/1/2020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71988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74970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1444804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90506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6/1/2020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75576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6/1/2020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066110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6/1/2020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935077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6/1/2020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96772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6/1/2020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436670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6/1/2020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0979722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6/1/2020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10689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507071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5370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151943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950958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6/1/2020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32803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6/1/2020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85186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8500360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smtClean="0"/>
              <a:t>6/1/2020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71896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6/1/2020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29082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6/1/2020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14483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6/1/2020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04725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6/1/2020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4229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6/1/2020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89439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6/1/2020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8658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1.jpe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6/1/2020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5530663"/>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6/1/2020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0303526"/>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8" Type="http://schemas.openxmlformats.org/officeDocument/2006/relationships/hyperlink" Target="https://www.google.com/imgres?imgurl=https%3A%2F%2Fcdn1.vectorstock.com%2Fi%2F1000x1000%2F95%2F60%2Fmilestone-company-infographic-vector-16179560.jpg&amp;imgrefurl=https%3A%2F%2Fwww.vectorstock.com%2Froyalty-free-vector%2Fmilestone-company-infographic-vector-16179560&amp;tbnid=Yc_l331voINY_M&amp;vet=12ahUKEwiCnKDU19_pAhUIOK0KHZtdDKkQMygBegUIARCfAg..i&amp;docid=hQv0GQQhGF5sbM&amp;w=1000&amp;h=780&amp;q=milestone&amp;ved=2ahUKEwiCnKDU19_pAhUIOK0KHZtdDKkQMygBegUIARCfAg" TargetMode="External"/><Relationship Id="rId3" Type="http://schemas.openxmlformats.org/officeDocument/2006/relationships/hyperlink" Target="https://giphy.com/gifs/latemotiv-wall-break-3oKIPijo3gFONCCXsY" TargetMode="External"/><Relationship Id="rId7" Type="http://schemas.openxmlformats.org/officeDocument/2006/relationships/hyperlink" Target="https://giphy.com/gifs/latenightseth-seth-meyers-lnsm-xT0xem7ZlZ2DOYqpG0" TargetMode="External"/><Relationship Id="rId2" Type="http://schemas.openxmlformats.org/officeDocument/2006/relationships/hyperlink" Target="https://giphy.com/gifs/Piffle-hipsterwhale-hipster-whale-pifflegame-Tj9c9YWM97wKRL2ekD" TargetMode="External"/><Relationship Id="rId1" Type="http://schemas.openxmlformats.org/officeDocument/2006/relationships/slideLayout" Target="../slideLayouts/slideLayout2.xml"/><Relationship Id="rId6" Type="http://schemas.openxmlformats.org/officeDocument/2006/relationships/hyperlink" Target="https://giphy.com/gifs/juice-music-video-loop-I8zGepJNKOGL6" TargetMode="External"/><Relationship Id="rId5" Type="http://schemas.openxmlformats.org/officeDocument/2006/relationships/hyperlink" Target="https://store.steampowered.com/app/1031290/Grove_flowers/" TargetMode="External"/><Relationship Id="rId4" Type="http://schemas.openxmlformats.org/officeDocument/2006/relationships/hyperlink" Target="https://store.steampowered.com/app/922400/DXBall_2_20th_Anniversary_Edition/"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1.svg"/></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2.gif"/><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9F8E4-6C3B-4DA9-AE4F-7BA356F4F364}"/>
              </a:ext>
            </a:extLst>
          </p:cNvPr>
          <p:cNvSpPr>
            <a:spLocks noGrp="1"/>
          </p:cNvSpPr>
          <p:nvPr>
            <p:ph type="ctrTitle"/>
          </p:nvPr>
        </p:nvSpPr>
        <p:spPr/>
        <p:txBody>
          <a:bodyPr/>
          <a:lstStyle/>
          <a:p>
            <a:r>
              <a:rPr lang="en-US" dirty="0"/>
              <a:t>FANTASY BALL</a:t>
            </a:r>
          </a:p>
        </p:txBody>
      </p:sp>
      <p:sp>
        <p:nvSpPr>
          <p:cNvPr id="3" name="Subtitle 2">
            <a:extLst>
              <a:ext uri="{FF2B5EF4-FFF2-40B4-BE49-F238E27FC236}">
                <a16:creationId xmlns:a16="http://schemas.microsoft.com/office/drawing/2014/main" id="{F5069A1E-D1E6-425E-A5F1-2420B5A45711}"/>
              </a:ext>
            </a:extLst>
          </p:cNvPr>
          <p:cNvSpPr>
            <a:spLocks noGrp="1"/>
          </p:cNvSpPr>
          <p:nvPr>
            <p:ph type="subTitle" idx="1"/>
          </p:nvPr>
        </p:nvSpPr>
        <p:spPr/>
        <p:txBody>
          <a:bodyPr/>
          <a:lstStyle/>
          <a:p>
            <a:r>
              <a:rPr lang="en-US" dirty="0"/>
              <a:t>DFS 1 Proposal – By Rahul Gupta</a:t>
            </a:r>
          </a:p>
        </p:txBody>
      </p:sp>
    </p:spTree>
    <p:extLst>
      <p:ext uri="{BB962C8B-B14F-4D97-AF65-F5344CB8AC3E}">
        <p14:creationId xmlns:p14="http://schemas.microsoft.com/office/powerpoint/2010/main" val="31106064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0" name="Rectangle 39">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grpSp>
      <p:sp>
        <p:nvSpPr>
          <p:cNvPr id="2" name="Title 1">
            <a:extLst>
              <a:ext uri="{FF2B5EF4-FFF2-40B4-BE49-F238E27FC236}">
                <a16:creationId xmlns:a16="http://schemas.microsoft.com/office/drawing/2014/main" id="{C62148E3-8923-499A-8F69-08E9396C1E72}"/>
              </a:ext>
            </a:extLst>
          </p:cNvPr>
          <p:cNvSpPr>
            <a:spLocks noGrp="1"/>
          </p:cNvSpPr>
          <p:nvPr>
            <p:ph type="title"/>
          </p:nvPr>
        </p:nvSpPr>
        <p:spPr>
          <a:xfrm>
            <a:off x="836247" y="1085549"/>
            <a:ext cx="3430947" cy="4686903"/>
          </a:xfrm>
        </p:spPr>
        <p:txBody>
          <a:bodyPr anchor="ctr">
            <a:normAutofit/>
          </a:bodyPr>
          <a:lstStyle/>
          <a:p>
            <a:pPr algn="r"/>
            <a:r>
              <a:rPr lang="en-US" dirty="0">
                <a:solidFill>
                  <a:schemeClr val="tx1"/>
                </a:solidFill>
              </a:rPr>
              <a:t>Milestone 3 Deliverables</a:t>
            </a:r>
          </a:p>
        </p:txBody>
      </p:sp>
      <p:cxnSp>
        <p:nvCxnSpPr>
          <p:cNvPr id="43" name="Straight Connector 42">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2" name="Content Placeholder 2">
            <a:extLst>
              <a:ext uri="{FF2B5EF4-FFF2-40B4-BE49-F238E27FC236}">
                <a16:creationId xmlns:a16="http://schemas.microsoft.com/office/drawing/2014/main" id="{4DA813EB-038E-4A1D-ABD2-4F332F3E6BEE}"/>
              </a:ext>
            </a:extLst>
          </p:cNvPr>
          <p:cNvSpPr>
            <a:spLocks noGrp="1"/>
          </p:cNvSpPr>
          <p:nvPr>
            <p:ph idx="1"/>
          </p:nvPr>
        </p:nvSpPr>
        <p:spPr>
          <a:xfrm>
            <a:off x="5041399" y="1085549"/>
            <a:ext cx="5579707" cy="4686903"/>
          </a:xfrm>
        </p:spPr>
        <p:txBody>
          <a:bodyPr anchor="ctr">
            <a:normAutofit/>
          </a:bodyPr>
          <a:lstStyle/>
          <a:p>
            <a:pPr marL="0" indent="0">
              <a:lnSpc>
                <a:spcPct val="90000"/>
              </a:lnSpc>
              <a:buNone/>
            </a:pPr>
            <a:r>
              <a:rPr lang="en-US" sz="1700" b="1" u="sng" dirty="0">
                <a:solidFill>
                  <a:schemeClr val="tx1"/>
                </a:solidFill>
              </a:rPr>
              <a:t>Adding in Audio, Saving the data, polish &amp; </a:t>
            </a:r>
            <a:r>
              <a:rPr lang="en-US" sz="1600" b="1" u="sng" dirty="0">
                <a:solidFill>
                  <a:schemeClr val="tx1"/>
                </a:solidFill>
              </a:rPr>
              <a:t>refinement.</a:t>
            </a:r>
          </a:p>
          <a:p>
            <a:pPr lvl="0">
              <a:lnSpc>
                <a:spcPct val="90000"/>
              </a:lnSpc>
            </a:pPr>
            <a:r>
              <a:rPr lang="en-US" sz="1600" dirty="0">
                <a:solidFill>
                  <a:schemeClr val="tx1"/>
                </a:solidFill>
              </a:rPr>
              <a:t>Saving High Score Data.</a:t>
            </a:r>
          </a:p>
          <a:p>
            <a:pPr lvl="0">
              <a:lnSpc>
                <a:spcPct val="90000"/>
              </a:lnSpc>
            </a:pPr>
            <a:r>
              <a:rPr lang="en-US" sz="1600" dirty="0">
                <a:solidFill>
                  <a:schemeClr val="tx1"/>
                </a:solidFill>
              </a:rPr>
              <a:t>Refining Menus.</a:t>
            </a:r>
          </a:p>
          <a:p>
            <a:pPr lvl="0">
              <a:lnSpc>
                <a:spcPct val="90000"/>
              </a:lnSpc>
            </a:pPr>
            <a:r>
              <a:rPr lang="en-US" sz="1600" dirty="0">
                <a:solidFill>
                  <a:schemeClr val="tx1"/>
                </a:solidFill>
              </a:rPr>
              <a:t>Game over screen displaying your score and displaying all the high scores where you can enter name if you beat a high score and a return to main menu button.</a:t>
            </a:r>
          </a:p>
          <a:p>
            <a:pPr lvl="0">
              <a:lnSpc>
                <a:spcPct val="90000"/>
              </a:lnSpc>
            </a:pPr>
            <a:r>
              <a:rPr lang="en-US" sz="1600" dirty="0">
                <a:solidFill>
                  <a:schemeClr val="tx1"/>
                </a:solidFill>
              </a:rPr>
              <a:t>RNG based Power Drop on tile breaks.</a:t>
            </a:r>
          </a:p>
          <a:p>
            <a:pPr lvl="0">
              <a:lnSpc>
                <a:spcPct val="90000"/>
              </a:lnSpc>
            </a:pPr>
            <a:r>
              <a:rPr lang="en-US" sz="1600" dirty="0">
                <a:solidFill>
                  <a:schemeClr val="tx1"/>
                </a:solidFill>
              </a:rPr>
              <a:t>Adding in audio effects for different tiles breaking and background audio.</a:t>
            </a:r>
          </a:p>
          <a:p>
            <a:pPr lvl="0">
              <a:lnSpc>
                <a:spcPct val="90000"/>
              </a:lnSpc>
            </a:pPr>
            <a:r>
              <a:rPr lang="en-US" sz="1600" dirty="0">
                <a:solidFill>
                  <a:schemeClr val="tx1"/>
                </a:solidFill>
              </a:rPr>
              <a:t>Audio for the Menus.</a:t>
            </a:r>
          </a:p>
          <a:p>
            <a:pPr marL="0" indent="0">
              <a:lnSpc>
                <a:spcPct val="90000"/>
              </a:lnSpc>
              <a:buNone/>
            </a:pPr>
            <a:r>
              <a:rPr lang="en-US" sz="1600" b="1" u="sng" cap="all" dirty="0">
                <a:solidFill>
                  <a:schemeClr val="tx1"/>
                </a:solidFill>
              </a:rPr>
              <a:t>Stretch Goals / PAST </a:t>
            </a:r>
            <a:r>
              <a:rPr lang="en-US" sz="1600" b="1" u="sng" cap="all" dirty="0" err="1">
                <a:solidFill>
                  <a:schemeClr val="tx1"/>
                </a:solidFill>
              </a:rPr>
              <a:t>mILEstone</a:t>
            </a:r>
            <a:r>
              <a:rPr lang="en-US" sz="1600" b="1" u="sng" cap="all" dirty="0">
                <a:solidFill>
                  <a:schemeClr val="tx1"/>
                </a:solidFill>
              </a:rPr>
              <a:t> dependent goals</a:t>
            </a:r>
          </a:p>
          <a:p>
            <a:pPr lvl="0">
              <a:lnSpc>
                <a:spcPct val="90000"/>
              </a:lnSpc>
            </a:pPr>
            <a:r>
              <a:rPr lang="en-US" sz="1600" dirty="0">
                <a:solidFill>
                  <a:schemeClr val="tx1"/>
                </a:solidFill>
              </a:rPr>
              <a:t>Adding in More levels</a:t>
            </a:r>
          </a:p>
          <a:p>
            <a:pPr lvl="0">
              <a:lnSpc>
                <a:spcPct val="90000"/>
              </a:lnSpc>
            </a:pPr>
            <a:endParaRPr lang="en-US" sz="1700" dirty="0">
              <a:solidFill>
                <a:schemeClr val="tx1"/>
              </a:solidFill>
            </a:endParaRPr>
          </a:p>
        </p:txBody>
      </p:sp>
    </p:spTree>
    <p:extLst>
      <p:ext uri="{BB962C8B-B14F-4D97-AF65-F5344CB8AC3E}">
        <p14:creationId xmlns:p14="http://schemas.microsoft.com/office/powerpoint/2010/main" val="871238350"/>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0" name="Rectangle 39">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grpSp>
      <p:sp>
        <p:nvSpPr>
          <p:cNvPr id="2" name="Title 1">
            <a:extLst>
              <a:ext uri="{FF2B5EF4-FFF2-40B4-BE49-F238E27FC236}">
                <a16:creationId xmlns:a16="http://schemas.microsoft.com/office/drawing/2014/main" id="{C62148E3-8923-499A-8F69-08E9396C1E72}"/>
              </a:ext>
            </a:extLst>
          </p:cNvPr>
          <p:cNvSpPr>
            <a:spLocks noGrp="1"/>
          </p:cNvSpPr>
          <p:nvPr>
            <p:ph type="title"/>
          </p:nvPr>
        </p:nvSpPr>
        <p:spPr>
          <a:xfrm>
            <a:off x="836247" y="1085549"/>
            <a:ext cx="3430947" cy="4686903"/>
          </a:xfrm>
        </p:spPr>
        <p:txBody>
          <a:bodyPr anchor="ctr">
            <a:normAutofit/>
          </a:bodyPr>
          <a:lstStyle/>
          <a:p>
            <a:pPr algn="r"/>
            <a:r>
              <a:rPr lang="en-US" dirty="0">
                <a:solidFill>
                  <a:schemeClr val="tx1"/>
                </a:solidFill>
              </a:rPr>
              <a:t>Final Milestone  Deliverables</a:t>
            </a:r>
          </a:p>
        </p:txBody>
      </p:sp>
      <p:cxnSp>
        <p:nvCxnSpPr>
          <p:cNvPr id="43" name="Straight Connector 42">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2" name="Content Placeholder 2">
            <a:extLst>
              <a:ext uri="{FF2B5EF4-FFF2-40B4-BE49-F238E27FC236}">
                <a16:creationId xmlns:a16="http://schemas.microsoft.com/office/drawing/2014/main" id="{4DA813EB-038E-4A1D-ABD2-4F332F3E6BEE}"/>
              </a:ext>
            </a:extLst>
          </p:cNvPr>
          <p:cNvSpPr>
            <a:spLocks noGrp="1"/>
          </p:cNvSpPr>
          <p:nvPr>
            <p:ph idx="1"/>
          </p:nvPr>
        </p:nvSpPr>
        <p:spPr>
          <a:xfrm>
            <a:off x="5041399" y="1085549"/>
            <a:ext cx="5579707" cy="4686903"/>
          </a:xfrm>
        </p:spPr>
        <p:txBody>
          <a:bodyPr anchor="ctr">
            <a:normAutofit/>
          </a:bodyPr>
          <a:lstStyle/>
          <a:p>
            <a:pPr marL="0" indent="0">
              <a:buNone/>
            </a:pPr>
            <a:r>
              <a:rPr lang="en-US" sz="1600" b="1" u="sng" dirty="0">
                <a:solidFill>
                  <a:schemeClr val="tx1"/>
                </a:solidFill>
              </a:rPr>
              <a:t>Final polish, bug fixing and some more UI &amp; levels.</a:t>
            </a:r>
          </a:p>
          <a:p>
            <a:pPr lvl="0"/>
            <a:r>
              <a:rPr lang="en-US" sz="1600" dirty="0">
                <a:solidFill>
                  <a:schemeClr val="tx1"/>
                </a:solidFill>
              </a:rPr>
              <a:t>Pause Menu</a:t>
            </a:r>
          </a:p>
          <a:p>
            <a:pPr lvl="0"/>
            <a:r>
              <a:rPr lang="en-US" sz="1600" dirty="0">
                <a:solidFill>
                  <a:schemeClr val="tx1"/>
                </a:solidFill>
              </a:rPr>
              <a:t>Tutorials Menu</a:t>
            </a:r>
          </a:p>
          <a:p>
            <a:pPr marL="0" indent="0">
              <a:buNone/>
            </a:pPr>
            <a:r>
              <a:rPr lang="en-US" sz="1600" b="1" u="sng" cap="all" dirty="0">
                <a:solidFill>
                  <a:schemeClr val="tx1"/>
                </a:solidFill>
              </a:rPr>
              <a:t>Stretch Goals / </a:t>
            </a:r>
            <a:r>
              <a:rPr lang="en-US" sz="1600" b="1" u="sng" cap="all" dirty="0" err="1">
                <a:solidFill>
                  <a:schemeClr val="tx1"/>
                </a:solidFill>
              </a:rPr>
              <a:t>mILEstone</a:t>
            </a:r>
            <a:r>
              <a:rPr lang="en-US" sz="1600" b="1" u="sng" cap="all" dirty="0">
                <a:solidFill>
                  <a:schemeClr val="tx1"/>
                </a:solidFill>
              </a:rPr>
              <a:t> 2 dependent goals</a:t>
            </a:r>
          </a:p>
          <a:p>
            <a:pPr lvl="0"/>
            <a:r>
              <a:rPr lang="en-US" sz="1600" dirty="0">
                <a:solidFill>
                  <a:schemeClr val="tx1"/>
                </a:solidFill>
              </a:rPr>
              <a:t>Additional Levels if procedural generation is not used for infinite level generation.</a:t>
            </a:r>
          </a:p>
          <a:p>
            <a:pPr lvl="0"/>
            <a:endParaRPr lang="en-US" dirty="0">
              <a:solidFill>
                <a:schemeClr val="tx1"/>
              </a:solidFill>
            </a:endParaRPr>
          </a:p>
        </p:txBody>
      </p:sp>
    </p:spTree>
    <p:extLst>
      <p:ext uri="{BB962C8B-B14F-4D97-AF65-F5344CB8AC3E}">
        <p14:creationId xmlns:p14="http://schemas.microsoft.com/office/powerpoint/2010/main" val="971659303"/>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C65AB-5319-4100-8E63-0EC0F93292BD}"/>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C7B77D0D-CFDE-43D3-A5AA-749E32737F73}"/>
              </a:ext>
            </a:extLst>
          </p:cNvPr>
          <p:cNvSpPr>
            <a:spLocks noGrp="1"/>
          </p:cNvSpPr>
          <p:nvPr>
            <p:ph idx="1"/>
          </p:nvPr>
        </p:nvSpPr>
        <p:spPr/>
        <p:txBody>
          <a:bodyPr/>
          <a:lstStyle/>
          <a:p>
            <a:pPr>
              <a:buFont typeface="+mj-lt"/>
              <a:buAutoNum type="arabicPeriod"/>
            </a:pPr>
            <a:r>
              <a:rPr lang="en-US" dirty="0">
                <a:hlinkClick r:id="rId2"/>
              </a:rPr>
              <a:t>Piffle Game</a:t>
            </a:r>
            <a:endParaRPr lang="en-US" dirty="0"/>
          </a:p>
          <a:p>
            <a:pPr>
              <a:buFont typeface="+mj-lt"/>
              <a:buAutoNum type="arabicPeriod"/>
            </a:pPr>
            <a:r>
              <a:rPr lang="en-US" dirty="0">
                <a:hlinkClick r:id="rId3"/>
              </a:rPr>
              <a:t>Brick breaking person</a:t>
            </a:r>
            <a:endParaRPr lang="en-US" dirty="0"/>
          </a:p>
          <a:p>
            <a:pPr>
              <a:buFont typeface="+mj-lt"/>
              <a:buAutoNum type="arabicPeriod"/>
            </a:pPr>
            <a:r>
              <a:rPr lang="en-US" dirty="0">
                <a:hlinkClick r:id="rId4"/>
              </a:rPr>
              <a:t>Dx-Ball 2</a:t>
            </a:r>
            <a:endParaRPr lang="en-US" dirty="0"/>
          </a:p>
          <a:p>
            <a:pPr>
              <a:buFont typeface="+mj-lt"/>
              <a:buAutoNum type="arabicPeriod"/>
            </a:pPr>
            <a:r>
              <a:rPr lang="en-US" dirty="0">
                <a:hlinkClick r:id="rId5"/>
              </a:rPr>
              <a:t>Grove Flowers</a:t>
            </a:r>
            <a:endParaRPr lang="en-US" dirty="0"/>
          </a:p>
          <a:p>
            <a:pPr>
              <a:buFont typeface="+mj-lt"/>
              <a:buAutoNum type="arabicPeriod"/>
            </a:pPr>
            <a:r>
              <a:rPr lang="en-US" dirty="0">
                <a:hlinkClick r:id="rId6"/>
              </a:rPr>
              <a:t>Orange Squeeze</a:t>
            </a:r>
            <a:endParaRPr lang="en-US" dirty="0"/>
          </a:p>
          <a:p>
            <a:pPr>
              <a:buFont typeface="+mj-lt"/>
              <a:buAutoNum type="arabicPeriod"/>
            </a:pPr>
            <a:r>
              <a:rPr lang="en-US" dirty="0">
                <a:hlinkClick r:id="rId7"/>
              </a:rPr>
              <a:t>Great Idea</a:t>
            </a:r>
            <a:endParaRPr lang="en-US" dirty="0"/>
          </a:p>
          <a:p>
            <a:pPr>
              <a:buFont typeface="+mj-lt"/>
              <a:buAutoNum type="arabicPeriod"/>
            </a:pPr>
            <a:r>
              <a:rPr lang="en-US" dirty="0">
                <a:hlinkClick r:id="rId8"/>
              </a:rPr>
              <a:t>Milestones</a:t>
            </a:r>
            <a:endParaRPr lang="en-US" dirty="0"/>
          </a:p>
          <a:p>
            <a:pPr>
              <a:buFont typeface="+mj-lt"/>
              <a:buAutoNum type="arabicPeriod"/>
            </a:pPr>
            <a:endParaRPr lang="en-US" dirty="0"/>
          </a:p>
          <a:p>
            <a:pPr>
              <a:buFont typeface="+mj-lt"/>
              <a:buAutoNum type="arabicPeriod"/>
            </a:pPr>
            <a:endParaRPr lang="en-US" dirty="0"/>
          </a:p>
        </p:txBody>
      </p:sp>
    </p:spTree>
    <p:extLst>
      <p:ext uri="{BB962C8B-B14F-4D97-AF65-F5344CB8AC3E}">
        <p14:creationId xmlns:p14="http://schemas.microsoft.com/office/powerpoint/2010/main" val="2118365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8" name="Rectangle 7">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Rectangle 10">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13" name="Group 12">
            <a:extLst>
              <a:ext uri="{FF2B5EF4-FFF2-40B4-BE49-F238E27FC236}">
                <a16:creationId xmlns:a16="http://schemas.microsoft.com/office/drawing/2014/main" id="{F1ECA4FE-7D2F-4576-B767-3A5F5ABFE9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4" name="Rectangle 13">
              <a:extLst>
                <a:ext uri="{FF2B5EF4-FFF2-40B4-BE49-F238E27FC236}">
                  <a16:creationId xmlns:a16="http://schemas.microsoft.com/office/drawing/2014/main" id="{5969441E-5462-4859-86CD-1737FDE360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5" name="Freeform 5">
              <a:extLst>
                <a:ext uri="{FF2B5EF4-FFF2-40B4-BE49-F238E27FC236}">
                  <a16:creationId xmlns:a16="http://schemas.microsoft.com/office/drawing/2014/main" id="{596BD4B5-6833-40CC-96FE-EDC6756342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A4D4B5C4-C99A-4908-AB99-27CFCEFC84B2}"/>
              </a:ext>
            </a:extLst>
          </p:cNvPr>
          <p:cNvSpPr>
            <a:spLocks noGrp="1"/>
          </p:cNvSpPr>
          <p:nvPr>
            <p:ph type="title"/>
          </p:nvPr>
        </p:nvSpPr>
        <p:spPr>
          <a:xfrm>
            <a:off x="1683171" y="1169773"/>
            <a:ext cx="8825658" cy="2870161"/>
          </a:xfrm>
        </p:spPr>
        <p:txBody>
          <a:bodyPr vert="horz" lIns="91440" tIns="45720" rIns="91440" bIns="45720" rtlCol="0" anchor="b">
            <a:normAutofit/>
          </a:bodyPr>
          <a:lstStyle/>
          <a:p>
            <a:pPr algn="ctr"/>
            <a:r>
              <a:rPr lang="en-US" sz="5400" dirty="0">
                <a:solidFill>
                  <a:schemeClr val="tx1"/>
                </a:solidFill>
              </a:rPr>
              <a:t>QUESTIONS ?</a:t>
            </a:r>
          </a:p>
        </p:txBody>
      </p:sp>
      <p:cxnSp>
        <p:nvCxnSpPr>
          <p:cNvPr id="17" name="Straight Connector 16">
            <a:extLst>
              <a:ext uri="{FF2B5EF4-FFF2-40B4-BE49-F238E27FC236}">
                <a16:creationId xmlns:a16="http://schemas.microsoft.com/office/drawing/2014/main" id="{E81F53E2-F556-42FA-8D24-113839EE19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58249" y="4166888"/>
            <a:ext cx="675502"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3897307"/>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oup 8">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5" name="Rectangle 9">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Rectangle 12">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A4D4B5C4-C99A-4908-AB99-27CFCEFC84B2}"/>
              </a:ext>
            </a:extLst>
          </p:cNvPr>
          <p:cNvSpPr>
            <a:spLocks noGrp="1"/>
          </p:cNvSpPr>
          <p:nvPr>
            <p:ph type="title"/>
          </p:nvPr>
        </p:nvSpPr>
        <p:spPr>
          <a:xfrm>
            <a:off x="6744929" y="1241266"/>
            <a:ext cx="4798142" cy="3153753"/>
          </a:xfrm>
        </p:spPr>
        <p:txBody>
          <a:bodyPr vert="horz" lIns="91440" tIns="45720" rIns="91440" bIns="45720" rtlCol="0" anchor="b">
            <a:normAutofit/>
          </a:bodyPr>
          <a:lstStyle/>
          <a:p>
            <a:r>
              <a:rPr lang="en-US" sz="5400" b="0" i="0" kern="1200">
                <a:solidFill>
                  <a:srgbClr val="EBEBEB"/>
                </a:solidFill>
                <a:latin typeface="+mj-lt"/>
                <a:ea typeface="+mj-ea"/>
                <a:cs typeface="+mj-cs"/>
              </a:rPr>
              <a:t>THANK YOU</a:t>
            </a:r>
          </a:p>
        </p:txBody>
      </p:sp>
      <p:sp>
        <p:nvSpPr>
          <p:cNvPr id="17" name="Rectangle 16">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6" name="Graphic 5" descr="Smiling Face with No Fill">
            <a:extLst>
              <a:ext uri="{FF2B5EF4-FFF2-40B4-BE49-F238E27FC236}">
                <a16:creationId xmlns:a16="http://schemas.microsoft.com/office/drawing/2014/main" id="{C21872C4-4BA5-4495-975C-FC8C2AC020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61802193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FC668-73E8-49C9-AB0B-527769F8C495}"/>
              </a:ext>
            </a:extLst>
          </p:cNvPr>
          <p:cNvSpPr>
            <a:spLocks noGrp="1"/>
          </p:cNvSpPr>
          <p:nvPr>
            <p:ph type="title"/>
          </p:nvPr>
        </p:nvSpPr>
        <p:spPr/>
        <p:txBody>
          <a:bodyPr/>
          <a:lstStyle/>
          <a:p>
            <a:r>
              <a:rPr lang="en-US" dirty="0"/>
              <a:t>What Is Fantasy Ball ?</a:t>
            </a:r>
          </a:p>
        </p:txBody>
      </p:sp>
      <p:sp>
        <p:nvSpPr>
          <p:cNvPr id="3" name="Content Placeholder 2">
            <a:extLst>
              <a:ext uri="{FF2B5EF4-FFF2-40B4-BE49-F238E27FC236}">
                <a16:creationId xmlns:a16="http://schemas.microsoft.com/office/drawing/2014/main" id="{BA762D3A-B33D-415B-8D50-0E6F316D6144}"/>
              </a:ext>
            </a:extLst>
          </p:cNvPr>
          <p:cNvSpPr>
            <a:spLocks noGrp="1"/>
          </p:cNvSpPr>
          <p:nvPr>
            <p:ph idx="1"/>
          </p:nvPr>
        </p:nvSpPr>
        <p:spPr>
          <a:xfrm>
            <a:off x="1154954" y="2603500"/>
            <a:ext cx="4295935" cy="3416300"/>
          </a:xfrm>
        </p:spPr>
        <p:txBody>
          <a:bodyPr>
            <a:normAutofit fontScale="85000" lnSpcReduction="20000"/>
          </a:bodyPr>
          <a:lstStyle/>
          <a:p>
            <a:r>
              <a:rPr lang="en-US" dirty="0"/>
              <a:t>Fantasy Ball is a brick breaker type game. The player can move a paddle side to side to avoid the ball from falling into the pit while trying to break the bricks in the level and maximize the score. There are multiple variants of Brick breaker games, namely some of them are Dx-Ball, Breakout, Brick Breaker, Grove Flowers, etc. Each of these have variances in terms of art style &amp; the abilities of the paddle, the ball, the bricks themselves and scoring mechanics but the core loop in all these remain the same i.e. breaking bricks, avoiding the ball to fall below the paddle ( avoiding death ) and maximizing score.</a:t>
            </a:r>
          </a:p>
        </p:txBody>
      </p:sp>
      <p:pic>
        <p:nvPicPr>
          <p:cNvPr id="5" name="Picture 4" descr="A picture containing room&#10;&#10;Description automatically generated">
            <a:extLst>
              <a:ext uri="{FF2B5EF4-FFF2-40B4-BE49-F238E27FC236}">
                <a16:creationId xmlns:a16="http://schemas.microsoft.com/office/drawing/2014/main" id="{0C7958DE-F71C-4CA0-A936-ABA5D33CA1F6}"/>
              </a:ext>
            </a:extLst>
          </p:cNvPr>
          <p:cNvPicPr>
            <a:picLocks noChangeAspect="1"/>
          </p:cNvPicPr>
          <p:nvPr/>
        </p:nvPicPr>
        <p:blipFill>
          <a:blip r:embed="rId2"/>
          <a:stretch>
            <a:fillRect/>
          </a:stretch>
        </p:blipFill>
        <p:spPr>
          <a:xfrm>
            <a:off x="5831514" y="2714578"/>
            <a:ext cx="2074611" cy="2867025"/>
          </a:xfrm>
          <a:prstGeom prst="rect">
            <a:avLst/>
          </a:prstGeom>
        </p:spPr>
      </p:pic>
      <p:pic>
        <p:nvPicPr>
          <p:cNvPr id="7" name="Picture 6" descr="A brick wall&#10;&#10;Description automatically generated">
            <a:extLst>
              <a:ext uri="{FF2B5EF4-FFF2-40B4-BE49-F238E27FC236}">
                <a16:creationId xmlns:a16="http://schemas.microsoft.com/office/drawing/2014/main" id="{3BB03D23-7C84-4836-AC0B-03692428CD50}"/>
              </a:ext>
            </a:extLst>
          </p:cNvPr>
          <p:cNvPicPr>
            <a:picLocks noChangeAspect="1"/>
          </p:cNvPicPr>
          <p:nvPr/>
        </p:nvPicPr>
        <p:blipFill>
          <a:blip r:embed="rId3"/>
          <a:stretch>
            <a:fillRect/>
          </a:stretch>
        </p:blipFill>
        <p:spPr>
          <a:xfrm>
            <a:off x="8010525" y="2714578"/>
            <a:ext cx="3771900" cy="2861146"/>
          </a:xfrm>
          <a:prstGeom prst="rect">
            <a:avLst/>
          </a:prstGeom>
        </p:spPr>
      </p:pic>
    </p:spTree>
    <p:extLst>
      <p:ext uri="{BB962C8B-B14F-4D97-AF65-F5344CB8AC3E}">
        <p14:creationId xmlns:p14="http://schemas.microsoft.com/office/powerpoint/2010/main" val="831420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B8F45-15EF-41DD-9597-B3D30EE35C3E}"/>
              </a:ext>
            </a:extLst>
          </p:cNvPr>
          <p:cNvSpPr>
            <a:spLocks noGrp="1"/>
          </p:cNvSpPr>
          <p:nvPr>
            <p:ph type="title"/>
          </p:nvPr>
        </p:nvSpPr>
        <p:spPr/>
        <p:txBody>
          <a:bodyPr/>
          <a:lstStyle/>
          <a:p>
            <a:pPr algn="ctr"/>
            <a:r>
              <a:rPr lang="en-US" dirty="0"/>
              <a:t>Other Brick Breaker Games over the Years</a:t>
            </a:r>
          </a:p>
        </p:txBody>
      </p:sp>
      <p:pic>
        <p:nvPicPr>
          <p:cNvPr id="4" name="Picture 3" descr="A picture containing room&#10;&#10;Description automatically generated">
            <a:extLst>
              <a:ext uri="{FF2B5EF4-FFF2-40B4-BE49-F238E27FC236}">
                <a16:creationId xmlns:a16="http://schemas.microsoft.com/office/drawing/2014/main" id="{E3144E86-A19F-4E05-AF2F-CDA0428D01AF}"/>
              </a:ext>
            </a:extLst>
          </p:cNvPr>
          <p:cNvPicPr>
            <a:picLocks noChangeAspect="1"/>
          </p:cNvPicPr>
          <p:nvPr/>
        </p:nvPicPr>
        <p:blipFill>
          <a:blip r:embed="rId2"/>
          <a:stretch>
            <a:fillRect/>
          </a:stretch>
        </p:blipFill>
        <p:spPr>
          <a:xfrm>
            <a:off x="673147" y="2976717"/>
            <a:ext cx="1821738" cy="2517564"/>
          </a:xfrm>
          <a:prstGeom prst="rect">
            <a:avLst/>
          </a:prstGeom>
        </p:spPr>
      </p:pic>
      <p:pic>
        <p:nvPicPr>
          <p:cNvPr id="6" name="Picture 5">
            <a:extLst>
              <a:ext uri="{FF2B5EF4-FFF2-40B4-BE49-F238E27FC236}">
                <a16:creationId xmlns:a16="http://schemas.microsoft.com/office/drawing/2014/main" id="{DD1B1B70-24E5-4099-9437-9D734F402B72}"/>
              </a:ext>
            </a:extLst>
          </p:cNvPr>
          <p:cNvPicPr>
            <a:picLocks noChangeAspect="1"/>
          </p:cNvPicPr>
          <p:nvPr/>
        </p:nvPicPr>
        <p:blipFill>
          <a:blip r:embed="rId3"/>
          <a:srcRect/>
          <a:stretch/>
        </p:blipFill>
        <p:spPr>
          <a:xfrm>
            <a:off x="2705313" y="2976715"/>
            <a:ext cx="4482313" cy="2517566"/>
          </a:xfrm>
          <a:prstGeom prst="rect">
            <a:avLst/>
          </a:prstGeom>
        </p:spPr>
      </p:pic>
      <p:pic>
        <p:nvPicPr>
          <p:cNvPr id="8" name="Picture 7">
            <a:extLst>
              <a:ext uri="{FF2B5EF4-FFF2-40B4-BE49-F238E27FC236}">
                <a16:creationId xmlns:a16="http://schemas.microsoft.com/office/drawing/2014/main" id="{0A78293F-0F97-4D8B-A687-F7432CB064F5}"/>
              </a:ext>
            </a:extLst>
          </p:cNvPr>
          <p:cNvPicPr>
            <a:picLocks noChangeAspect="1"/>
          </p:cNvPicPr>
          <p:nvPr/>
        </p:nvPicPr>
        <p:blipFill>
          <a:blip r:embed="rId4"/>
          <a:srcRect/>
          <a:stretch/>
        </p:blipFill>
        <p:spPr>
          <a:xfrm>
            <a:off x="7398056" y="2976715"/>
            <a:ext cx="4471390" cy="2511430"/>
          </a:xfrm>
          <a:prstGeom prst="rect">
            <a:avLst/>
          </a:prstGeom>
        </p:spPr>
      </p:pic>
      <p:sp>
        <p:nvSpPr>
          <p:cNvPr id="9" name="TextBox 8">
            <a:extLst>
              <a:ext uri="{FF2B5EF4-FFF2-40B4-BE49-F238E27FC236}">
                <a16:creationId xmlns:a16="http://schemas.microsoft.com/office/drawing/2014/main" id="{AFB88A45-8DB8-4756-B7DA-6CCC759CD396}"/>
              </a:ext>
            </a:extLst>
          </p:cNvPr>
          <p:cNvSpPr txBox="1"/>
          <p:nvPr/>
        </p:nvSpPr>
        <p:spPr>
          <a:xfrm>
            <a:off x="673147" y="5699666"/>
            <a:ext cx="1809384" cy="307777"/>
          </a:xfrm>
          <a:prstGeom prst="rect">
            <a:avLst/>
          </a:prstGeom>
          <a:noFill/>
        </p:spPr>
        <p:txBody>
          <a:bodyPr wrap="square" rtlCol="0">
            <a:spAutoFit/>
          </a:bodyPr>
          <a:lstStyle/>
          <a:p>
            <a:pPr algn="ctr"/>
            <a:r>
              <a:rPr lang="en-US" sz="1400" dirty="0"/>
              <a:t>Piffle</a:t>
            </a:r>
          </a:p>
        </p:txBody>
      </p:sp>
      <p:sp>
        <p:nvSpPr>
          <p:cNvPr id="10" name="TextBox 9">
            <a:extLst>
              <a:ext uri="{FF2B5EF4-FFF2-40B4-BE49-F238E27FC236}">
                <a16:creationId xmlns:a16="http://schemas.microsoft.com/office/drawing/2014/main" id="{5A1F3FD5-DA78-43FF-BF38-29FE8C80670E}"/>
              </a:ext>
            </a:extLst>
          </p:cNvPr>
          <p:cNvSpPr txBox="1"/>
          <p:nvPr/>
        </p:nvSpPr>
        <p:spPr>
          <a:xfrm>
            <a:off x="2628093" y="5699666"/>
            <a:ext cx="4624400" cy="307777"/>
          </a:xfrm>
          <a:prstGeom prst="rect">
            <a:avLst/>
          </a:prstGeom>
          <a:noFill/>
        </p:spPr>
        <p:txBody>
          <a:bodyPr wrap="square" rtlCol="0">
            <a:spAutoFit/>
          </a:bodyPr>
          <a:lstStyle/>
          <a:p>
            <a:pPr algn="ctr"/>
            <a:r>
              <a:rPr lang="en-US" sz="1400" dirty="0"/>
              <a:t>DX-Ball 2 </a:t>
            </a:r>
          </a:p>
        </p:txBody>
      </p:sp>
      <p:sp>
        <p:nvSpPr>
          <p:cNvPr id="11" name="TextBox 10">
            <a:extLst>
              <a:ext uri="{FF2B5EF4-FFF2-40B4-BE49-F238E27FC236}">
                <a16:creationId xmlns:a16="http://schemas.microsoft.com/office/drawing/2014/main" id="{E3C2AE83-B177-4722-ADF8-C982D5E4CC39}"/>
              </a:ext>
            </a:extLst>
          </p:cNvPr>
          <p:cNvSpPr txBox="1"/>
          <p:nvPr/>
        </p:nvSpPr>
        <p:spPr>
          <a:xfrm>
            <a:off x="7398055" y="5673235"/>
            <a:ext cx="4471389" cy="307777"/>
          </a:xfrm>
          <a:prstGeom prst="rect">
            <a:avLst/>
          </a:prstGeom>
          <a:noFill/>
        </p:spPr>
        <p:txBody>
          <a:bodyPr wrap="square" rtlCol="0">
            <a:spAutoFit/>
          </a:bodyPr>
          <a:lstStyle/>
          <a:p>
            <a:pPr algn="ctr"/>
            <a:r>
              <a:rPr lang="en-US" sz="1400" dirty="0"/>
              <a:t>Grove Flowers</a:t>
            </a:r>
          </a:p>
        </p:txBody>
      </p:sp>
    </p:spTree>
    <p:extLst>
      <p:ext uri="{BB962C8B-B14F-4D97-AF65-F5344CB8AC3E}">
        <p14:creationId xmlns:p14="http://schemas.microsoft.com/office/powerpoint/2010/main" val="2167995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892E6-4A05-4BA8-B008-0D395B7BA29D}"/>
              </a:ext>
            </a:extLst>
          </p:cNvPr>
          <p:cNvSpPr>
            <a:spLocks noGrp="1"/>
          </p:cNvSpPr>
          <p:nvPr>
            <p:ph type="title"/>
          </p:nvPr>
        </p:nvSpPr>
        <p:spPr/>
        <p:txBody>
          <a:bodyPr/>
          <a:lstStyle/>
          <a:p>
            <a:r>
              <a:rPr lang="en-US" dirty="0"/>
              <a:t>What is the aim with Fantasy Ball ?</a:t>
            </a:r>
          </a:p>
        </p:txBody>
      </p:sp>
      <p:sp>
        <p:nvSpPr>
          <p:cNvPr id="3" name="Content Placeholder 2">
            <a:extLst>
              <a:ext uri="{FF2B5EF4-FFF2-40B4-BE49-F238E27FC236}">
                <a16:creationId xmlns:a16="http://schemas.microsoft.com/office/drawing/2014/main" id="{E1BB783C-DC5C-4AAC-9942-AD1744A113E3}"/>
              </a:ext>
            </a:extLst>
          </p:cNvPr>
          <p:cNvSpPr>
            <a:spLocks noGrp="1"/>
          </p:cNvSpPr>
          <p:nvPr>
            <p:ph idx="1"/>
          </p:nvPr>
        </p:nvSpPr>
        <p:spPr/>
        <p:txBody>
          <a:bodyPr/>
          <a:lstStyle/>
          <a:p>
            <a:r>
              <a:rPr lang="en-US" dirty="0"/>
              <a:t>For this DFS project, I plan to create a Forest Fantasy themed brick breaker game with a limited number(for now the plan is at least 3) of levels that can be painted using a chroma key or use a procedural level generation algorithm if they don’t feel sufficient. For the game to feel fun and juicy, the plan is to adding is multiple different types of power ups for the ball and the paddle with varying brick types.</a:t>
            </a:r>
          </a:p>
          <a:p>
            <a:r>
              <a:rPr lang="en-US" dirty="0"/>
              <a:t>Menus will be navigated with arrow keys and the enter key / Mouse controls. Paddle is controlled via mouse movement and powerups will use mouse button mashing.</a:t>
            </a:r>
          </a:p>
        </p:txBody>
      </p:sp>
    </p:spTree>
    <p:extLst>
      <p:ext uri="{BB962C8B-B14F-4D97-AF65-F5344CB8AC3E}">
        <p14:creationId xmlns:p14="http://schemas.microsoft.com/office/powerpoint/2010/main" val="3093113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8" name="Rectangle 17">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E45AF213-603B-4647-809D-2AAD9043E4FB}"/>
              </a:ext>
            </a:extLst>
          </p:cNvPr>
          <p:cNvSpPr>
            <a:spLocks noGrp="1"/>
          </p:cNvSpPr>
          <p:nvPr>
            <p:ph type="title"/>
          </p:nvPr>
        </p:nvSpPr>
        <p:spPr>
          <a:xfrm>
            <a:off x="8160773" y="1113062"/>
            <a:ext cx="3382297" cy="3281957"/>
          </a:xfrm>
        </p:spPr>
        <p:txBody>
          <a:bodyPr vert="horz" lIns="91440" tIns="45720" rIns="91440" bIns="45720" rtlCol="0" anchor="b">
            <a:normAutofit/>
          </a:bodyPr>
          <a:lstStyle/>
          <a:p>
            <a:r>
              <a:rPr lang="en-US" sz="5400" b="0" i="0" kern="1200" dirty="0">
                <a:solidFill>
                  <a:srgbClr val="EBEBEB"/>
                </a:solidFill>
                <a:latin typeface="+mj-lt"/>
                <a:ea typeface="+mj-ea"/>
                <a:cs typeface="+mj-cs"/>
              </a:rPr>
              <a:t>UI Asset Idea</a:t>
            </a:r>
          </a:p>
        </p:txBody>
      </p:sp>
      <p:pic>
        <p:nvPicPr>
          <p:cNvPr id="5" name="Content Placeholder 4" descr="A picture containing food, flower&#10;&#10;Description automatically generated">
            <a:extLst>
              <a:ext uri="{FF2B5EF4-FFF2-40B4-BE49-F238E27FC236}">
                <a16:creationId xmlns:a16="http://schemas.microsoft.com/office/drawing/2014/main" id="{DE198E20-F9C4-46F8-806E-0FE6B73CABA2}"/>
              </a:ext>
            </a:extLst>
          </p:cNvPr>
          <p:cNvPicPr>
            <a:picLocks noGrp="1" noChangeAspect="1"/>
          </p:cNvPicPr>
          <p:nvPr>
            <p:ph idx="1"/>
          </p:nvPr>
        </p:nvPicPr>
        <p:blipFill>
          <a:blip r:embed="rId3"/>
          <a:stretch>
            <a:fillRect/>
          </a:stretch>
        </p:blipFill>
        <p:spPr>
          <a:xfrm>
            <a:off x="741187" y="1400175"/>
            <a:ext cx="7300123" cy="4106319"/>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06536464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F5BFC-9CDB-49E9-9274-C76C907B1BB0}"/>
              </a:ext>
            </a:extLst>
          </p:cNvPr>
          <p:cNvSpPr>
            <a:spLocks noGrp="1"/>
          </p:cNvSpPr>
          <p:nvPr>
            <p:ph type="title"/>
          </p:nvPr>
        </p:nvSpPr>
        <p:spPr/>
        <p:txBody>
          <a:bodyPr/>
          <a:lstStyle/>
          <a:p>
            <a:r>
              <a:rPr lang="en-US"/>
              <a:t>Juice/Powerup Ideas</a:t>
            </a:r>
            <a:br>
              <a:rPr lang="en-US"/>
            </a:br>
            <a:r>
              <a:rPr lang="en-US"/>
              <a:t>(Not all will be added)</a:t>
            </a:r>
            <a:endParaRPr lang="en-US" dirty="0"/>
          </a:p>
        </p:txBody>
      </p:sp>
      <p:sp>
        <p:nvSpPr>
          <p:cNvPr id="3" name="Content Placeholder 2">
            <a:extLst>
              <a:ext uri="{FF2B5EF4-FFF2-40B4-BE49-F238E27FC236}">
                <a16:creationId xmlns:a16="http://schemas.microsoft.com/office/drawing/2014/main" id="{73AF9C2E-8D2C-4F78-9A4F-1BCBA830A6D0}"/>
              </a:ext>
            </a:extLst>
          </p:cNvPr>
          <p:cNvSpPr>
            <a:spLocks noGrp="1"/>
          </p:cNvSpPr>
          <p:nvPr>
            <p:ph idx="1"/>
          </p:nvPr>
        </p:nvSpPr>
        <p:spPr>
          <a:xfrm>
            <a:off x="333375" y="2402418"/>
            <a:ext cx="2990849" cy="4210948"/>
          </a:xfrm>
        </p:spPr>
        <p:txBody>
          <a:bodyPr>
            <a:normAutofit fontScale="62500" lnSpcReduction="20000"/>
          </a:bodyPr>
          <a:lstStyle/>
          <a:p>
            <a:pPr lvl="0"/>
            <a:r>
              <a:rPr lang="en-US" sz="2200" b="1" dirty="0"/>
              <a:t>Paddle Based Ideas –</a:t>
            </a:r>
          </a:p>
          <a:p>
            <a:pPr lvl="1"/>
            <a:r>
              <a:rPr lang="en-US" sz="2200" dirty="0"/>
              <a:t>Extend Paddle – can extend paddle to max of 2.5x the base paddle. Each time you collect it you can extend by 0.5x the base paddle.</a:t>
            </a:r>
          </a:p>
          <a:p>
            <a:pPr lvl="1"/>
            <a:r>
              <a:rPr lang="en-US" sz="2200" dirty="0"/>
              <a:t>Shrink Paddle - can shrink paddle to min of 0.5x the base paddle. Each time you collect it you can extend by 0.5x the base paddle.</a:t>
            </a:r>
          </a:p>
          <a:p>
            <a:pPr lvl="1"/>
            <a:r>
              <a:rPr lang="en-US" sz="2200" dirty="0"/>
              <a:t>Shooting Paddle</a:t>
            </a:r>
          </a:p>
          <a:p>
            <a:pPr lvl="1"/>
            <a:r>
              <a:rPr lang="en-US" sz="2200" dirty="0"/>
              <a:t>Grab Ball</a:t>
            </a:r>
          </a:p>
          <a:p>
            <a:pPr lvl="1"/>
            <a:r>
              <a:rPr lang="en-US" sz="2200" dirty="0"/>
              <a:t>Lock Paddle in place for 10 seconds.</a:t>
            </a:r>
          </a:p>
          <a:p>
            <a:pPr lvl="1"/>
            <a:r>
              <a:rPr lang="en-US" sz="2200" dirty="0"/>
              <a:t>Airstrike from the top.</a:t>
            </a:r>
          </a:p>
          <a:p>
            <a:endParaRPr lang="en-US" dirty="0"/>
          </a:p>
        </p:txBody>
      </p:sp>
      <p:sp>
        <p:nvSpPr>
          <p:cNvPr id="5" name="Content Placeholder 2">
            <a:extLst>
              <a:ext uri="{FF2B5EF4-FFF2-40B4-BE49-F238E27FC236}">
                <a16:creationId xmlns:a16="http://schemas.microsoft.com/office/drawing/2014/main" id="{BCD007D1-36BB-43F1-B413-8DFB4CB33990}"/>
              </a:ext>
            </a:extLst>
          </p:cNvPr>
          <p:cNvSpPr txBox="1">
            <a:spLocks/>
          </p:cNvSpPr>
          <p:nvPr/>
        </p:nvSpPr>
        <p:spPr>
          <a:xfrm>
            <a:off x="3324224" y="2402418"/>
            <a:ext cx="2990849" cy="4210948"/>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lvl="0"/>
            <a:r>
              <a:rPr lang="en-US" sz="1500" b="1" dirty="0"/>
              <a:t>Ball Based Ideas – </a:t>
            </a:r>
          </a:p>
          <a:p>
            <a:pPr lvl="1"/>
            <a:r>
              <a:rPr lang="en-US" sz="1500" dirty="0"/>
              <a:t>Multiply Balls by 2x – can have max of 16 balls.</a:t>
            </a:r>
          </a:p>
          <a:p>
            <a:pPr lvl="1"/>
            <a:r>
              <a:rPr lang="en-US" sz="1500" dirty="0"/>
              <a:t>Increase Ball Speed by 2x.</a:t>
            </a:r>
          </a:p>
          <a:p>
            <a:pPr lvl="1"/>
            <a:r>
              <a:rPr lang="en-US" sz="1500" dirty="0"/>
              <a:t>Decrease Ball Speed for a time of 10 seconds.</a:t>
            </a:r>
          </a:p>
          <a:p>
            <a:pPr lvl="1"/>
            <a:r>
              <a:rPr lang="en-US" sz="1500" dirty="0"/>
              <a:t>Increase Ball Size.</a:t>
            </a:r>
          </a:p>
          <a:p>
            <a:pPr lvl="1"/>
            <a:r>
              <a:rPr lang="en-US" sz="1500" dirty="0"/>
              <a:t>Decrease Ball Size.</a:t>
            </a:r>
          </a:p>
          <a:p>
            <a:pPr lvl="1"/>
            <a:r>
              <a:rPr lang="en-US" sz="1500" dirty="0"/>
              <a:t>Thu-Brick – Destroy All brick in the incoming path for next 10 seconds.</a:t>
            </a:r>
          </a:p>
          <a:p>
            <a:pPr marL="0" indent="0">
              <a:buNone/>
            </a:pPr>
            <a:endParaRPr lang="en-US" dirty="0"/>
          </a:p>
        </p:txBody>
      </p:sp>
      <p:sp>
        <p:nvSpPr>
          <p:cNvPr id="6" name="Content Placeholder 2">
            <a:extLst>
              <a:ext uri="{FF2B5EF4-FFF2-40B4-BE49-F238E27FC236}">
                <a16:creationId xmlns:a16="http://schemas.microsoft.com/office/drawing/2014/main" id="{063EA16E-B520-4C64-B4AD-2E23C101253C}"/>
              </a:ext>
            </a:extLst>
          </p:cNvPr>
          <p:cNvSpPr txBox="1">
            <a:spLocks/>
          </p:cNvSpPr>
          <p:nvPr/>
        </p:nvSpPr>
        <p:spPr>
          <a:xfrm>
            <a:off x="6315073" y="2415824"/>
            <a:ext cx="3752852" cy="4210948"/>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lvl="0"/>
            <a:r>
              <a:rPr lang="en-US" sz="1500" b="1" dirty="0"/>
              <a:t>Gameplay Based Ideas – </a:t>
            </a:r>
          </a:p>
          <a:p>
            <a:pPr lvl="1"/>
            <a:r>
              <a:rPr lang="en-US" sz="1500" dirty="0"/>
              <a:t>Elemental Tile &amp; Ball types – electricity, water, fire, earth, etc.</a:t>
            </a:r>
          </a:p>
          <a:p>
            <a:pPr lvl="1"/>
            <a:r>
              <a:rPr lang="en-US" sz="1500" dirty="0"/>
              <a:t>Elemental Weapons for Paddle.</a:t>
            </a:r>
          </a:p>
          <a:p>
            <a:pPr lvl="1"/>
            <a:r>
              <a:rPr lang="en-US" sz="1500" dirty="0"/>
              <a:t>Elemental combination (goes in conjunction with any of the above).</a:t>
            </a:r>
          </a:p>
          <a:p>
            <a:pPr lvl="1"/>
            <a:r>
              <a:rPr lang="en-US" sz="1500" dirty="0"/>
              <a:t>Kill Paddle</a:t>
            </a:r>
          </a:p>
          <a:p>
            <a:pPr lvl="1"/>
            <a:r>
              <a:rPr lang="en-US" sz="1500" dirty="0"/>
              <a:t>Extra life</a:t>
            </a:r>
          </a:p>
          <a:p>
            <a:pPr lvl="1"/>
            <a:r>
              <a:rPr lang="en-US" sz="1500" dirty="0"/>
              <a:t>2x/3x Score multiplier for next 5,10,15 seconds.</a:t>
            </a:r>
          </a:p>
          <a:p>
            <a:pPr lvl="1"/>
            <a:r>
              <a:rPr lang="en-US" sz="1500" dirty="0"/>
              <a:t>Go to Next Level.</a:t>
            </a:r>
          </a:p>
          <a:p>
            <a:pPr lvl="1"/>
            <a:r>
              <a:rPr lang="en-US" sz="1500" dirty="0"/>
              <a:t>Multiply certain type of tile.</a:t>
            </a:r>
          </a:p>
          <a:p>
            <a:pPr lvl="1"/>
            <a:r>
              <a:rPr lang="en-US" sz="1500" dirty="0"/>
              <a:t>Invert Paddle and Pit – paddle and pit are inverted and go to the top.</a:t>
            </a:r>
          </a:p>
          <a:p>
            <a:pPr marL="0" indent="0">
              <a:buNone/>
            </a:pPr>
            <a:endParaRPr lang="en-US" dirty="0"/>
          </a:p>
        </p:txBody>
      </p:sp>
      <p:pic>
        <p:nvPicPr>
          <p:cNvPr id="8" name="Picture 7" descr="A picture containing yellow, orange, fruit, holding&#10;&#10;Description automatically generated">
            <a:extLst>
              <a:ext uri="{FF2B5EF4-FFF2-40B4-BE49-F238E27FC236}">
                <a16:creationId xmlns:a16="http://schemas.microsoft.com/office/drawing/2014/main" id="{CF44A865-1641-46F3-9551-D08C9076E5AF}"/>
              </a:ext>
            </a:extLst>
          </p:cNvPr>
          <p:cNvPicPr>
            <a:picLocks noChangeAspect="1"/>
          </p:cNvPicPr>
          <p:nvPr/>
        </p:nvPicPr>
        <p:blipFill>
          <a:blip r:embed="rId2"/>
          <a:stretch>
            <a:fillRect/>
          </a:stretch>
        </p:blipFill>
        <p:spPr>
          <a:xfrm>
            <a:off x="10003106" y="2415824"/>
            <a:ext cx="1855519" cy="1428750"/>
          </a:xfrm>
          <a:prstGeom prst="rect">
            <a:avLst/>
          </a:prstGeom>
        </p:spPr>
      </p:pic>
      <p:pic>
        <p:nvPicPr>
          <p:cNvPr id="10" name="Picture 9">
            <a:extLst>
              <a:ext uri="{FF2B5EF4-FFF2-40B4-BE49-F238E27FC236}">
                <a16:creationId xmlns:a16="http://schemas.microsoft.com/office/drawing/2014/main" id="{47CA1757-2834-49C5-9CCA-BF421B32CB32}"/>
              </a:ext>
            </a:extLst>
          </p:cNvPr>
          <p:cNvPicPr>
            <a:picLocks noChangeAspect="1"/>
          </p:cNvPicPr>
          <p:nvPr/>
        </p:nvPicPr>
        <p:blipFill>
          <a:blip r:embed="rId3"/>
          <a:stretch>
            <a:fillRect/>
          </a:stretch>
        </p:blipFill>
        <p:spPr>
          <a:xfrm>
            <a:off x="10115550" y="4870291"/>
            <a:ext cx="1743075" cy="1743075"/>
          </a:xfrm>
          <a:prstGeom prst="rect">
            <a:avLst/>
          </a:prstGeom>
        </p:spPr>
      </p:pic>
    </p:spTree>
    <p:extLst>
      <p:ext uri="{BB962C8B-B14F-4D97-AF65-F5344CB8AC3E}">
        <p14:creationId xmlns:p14="http://schemas.microsoft.com/office/powerpoint/2010/main" val="2412034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5" name="Rectangle 14">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8" name="Rectangle 17">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3BC15952-3E63-4E9E-B3F6-0243F6D36057}"/>
              </a:ext>
            </a:extLst>
          </p:cNvPr>
          <p:cNvPicPr>
            <a:picLocks noChangeAspect="1"/>
          </p:cNvPicPr>
          <p:nvPr/>
        </p:nvPicPr>
        <p:blipFill rotWithShape="1">
          <a:blip r:embed="rId3"/>
          <a:srcRect t="27382" r="17054" b="4838"/>
          <a:stretch/>
        </p:blipFill>
        <p:spPr>
          <a:xfrm>
            <a:off x="2" y="-5"/>
            <a:ext cx="11714914" cy="5722377"/>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20" name="Freeform: Shape 19">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2"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46B77AFC-F3E3-42D7-BAA1-9E7AB53D8FFF}"/>
              </a:ext>
            </a:extLst>
          </p:cNvPr>
          <p:cNvSpPr>
            <a:spLocks noGrp="1"/>
          </p:cNvSpPr>
          <p:nvPr>
            <p:ph type="title"/>
          </p:nvPr>
        </p:nvSpPr>
        <p:spPr>
          <a:xfrm>
            <a:off x="892199" y="4854346"/>
            <a:ext cx="10407602" cy="868026"/>
          </a:xfrm>
        </p:spPr>
        <p:txBody>
          <a:bodyPr vert="horz" lIns="91440" tIns="45720" rIns="91440" bIns="45720" rtlCol="0" anchor="b">
            <a:normAutofit/>
          </a:bodyPr>
          <a:lstStyle/>
          <a:p>
            <a:pPr algn="ctr"/>
            <a:r>
              <a:rPr lang="en-US" sz="4400">
                <a:solidFill>
                  <a:srgbClr val="EBEBEB"/>
                </a:solidFill>
              </a:rPr>
              <a:t>Milestones</a:t>
            </a:r>
          </a:p>
        </p:txBody>
      </p:sp>
      <p:sp>
        <p:nvSpPr>
          <p:cNvPr id="24"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785499"/>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79CD0192-6E84-4235-99FE-BD74DB10D187}"/>
              </a:ext>
            </a:extLst>
          </p:cNvPr>
          <p:cNvSpPr txBox="1"/>
          <p:nvPr/>
        </p:nvSpPr>
        <p:spPr>
          <a:xfrm>
            <a:off x="1631181" y="2849579"/>
            <a:ext cx="807868" cy="646331"/>
          </a:xfrm>
          <a:prstGeom prst="rect">
            <a:avLst/>
          </a:prstGeom>
          <a:noFill/>
        </p:spPr>
        <p:txBody>
          <a:bodyPr wrap="square" rtlCol="0">
            <a:spAutoFit/>
          </a:bodyPr>
          <a:lstStyle/>
          <a:p>
            <a:pPr>
              <a:spcAft>
                <a:spcPts val="600"/>
              </a:spcAft>
            </a:pPr>
            <a:r>
              <a:rPr lang="en-US" sz="3600" b="1" dirty="0"/>
              <a:t>1</a:t>
            </a:r>
            <a:r>
              <a:rPr lang="en-US" sz="3600" b="1" baseline="30000" dirty="0"/>
              <a:t>St</a:t>
            </a:r>
            <a:endParaRPr lang="en-US" sz="3600" b="1" dirty="0"/>
          </a:p>
        </p:txBody>
      </p:sp>
      <p:sp>
        <p:nvSpPr>
          <p:cNvPr id="7" name="TextBox 6">
            <a:extLst>
              <a:ext uri="{FF2B5EF4-FFF2-40B4-BE49-F238E27FC236}">
                <a16:creationId xmlns:a16="http://schemas.microsoft.com/office/drawing/2014/main" id="{E836050C-98D3-4606-8B0C-20501767F190}"/>
              </a:ext>
            </a:extLst>
          </p:cNvPr>
          <p:cNvSpPr txBox="1"/>
          <p:nvPr/>
        </p:nvSpPr>
        <p:spPr>
          <a:xfrm>
            <a:off x="4729486" y="2264804"/>
            <a:ext cx="807868" cy="584775"/>
          </a:xfrm>
          <a:prstGeom prst="rect">
            <a:avLst/>
          </a:prstGeom>
          <a:noFill/>
        </p:spPr>
        <p:txBody>
          <a:bodyPr wrap="square" rtlCol="0">
            <a:spAutoFit/>
          </a:bodyPr>
          <a:lstStyle/>
          <a:p>
            <a:pPr>
              <a:spcAft>
                <a:spcPts val="600"/>
              </a:spcAft>
            </a:pPr>
            <a:r>
              <a:rPr lang="en-US" sz="3200" b="1" dirty="0"/>
              <a:t>2</a:t>
            </a:r>
            <a:r>
              <a:rPr lang="en-US" sz="3200" b="1" baseline="30000" dirty="0"/>
              <a:t>nd</a:t>
            </a:r>
            <a:endParaRPr lang="en-US" sz="3200" b="1" dirty="0"/>
          </a:p>
        </p:txBody>
      </p:sp>
      <p:sp>
        <p:nvSpPr>
          <p:cNvPr id="8" name="TextBox 7">
            <a:extLst>
              <a:ext uri="{FF2B5EF4-FFF2-40B4-BE49-F238E27FC236}">
                <a16:creationId xmlns:a16="http://schemas.microsoft.com/office/drawing/2014/main" id="{19ED1DBB-1F5D-4D9B-84E3-2D4EDCEB8C9A}"/>
              </a:ext>
            </a:extLst>
          </p:cNvPr>
          <p:cNvSpPr txBox="1"/>
          <p:nvPr/>
        </p:nvSpPr>
        <p:spPr>
          <a:xfrm>
            <a:off x="7543647" y="1741584"/>
            <a:ext cx="807868" cy="523220"/>
          </a:xfrm>
          <a:prstGeom prst="rect">
            <a:avLst/>
          </a:prstGeom>
          <a:noFill/>
        </p:spPr>
        <p:txBody>
          <a:bodyPr wrap="square" rtlCol="0">
            <a:spAutoFit/>
          </a:bodyPr>
          <a:lstStyle/>
          <a:p>
            <a:pPr>
              <a:spcAft>
                <a:spcPts val="600"/>
              </a:spcAft>
            </a:pPr>
            <a:r>
              <a:rPr lang="en-US" sz="2800" b="1" dirty="0"/>
              <a:t>3</a:t>
            </a:r>
            <a:r>
              <a:rPr lang="en-US" sz="2800" b="1" baseline="30000" dirty="0"/>
              <a:t>rd</a:t>
            </a:r>
            <a:endParaRPr lang="en-US" sz="2800" b="1"/>
          </a:p>
        </p:txBody>
      </p:sp>
      <p:sp>
        <p:nvSpPr>
          <p:cNvPr id="9" name="TextBox 8">
            <a:extLst>
              <a:ext uri="{FF2B5EF4-FFF2-40B4-BE49-F238E27FC236}">
                <a16:creationId xmlns:a16="http://schemas.microsoft.com/office/drawing/2014/main" id="{5B2F03A4-882B-4062-B0BE-AE46C8939164}"/>
              </a:ext>
            </a:extLst>
          </p:cNvPr>
          <p:cNvSpPr txBox="1"/>
          <p:nvPr/>
        </p:nvSpPr>
        <p:spPr>
          <a:xfrm>
            <a:off x="9842699" y="1385915"/>
            <a:ext cx="807868" cy="369332"/>
          </a:xfrm>
          <a:prstGeom prst="rect">
            <a:avLst/>
          </a:prstGeom>
          <a:noFill/>
        </p:spPr>
        <p:txBody>
          <a:bodyPr wrap="square" rtlCol="0">
            <a:spAutoFit/>
          </a:bodyPr>
          <a:lstStyle/>
          <a:p>
            <a:pPr>
              <a:spcAft>
                <a:spcPts val="600"/>
              </a:spcAft>
            </a:pPr>
            <a:r>
              <a:rPr lang="en-US" b="1" dirty="0"/>
              <a:t>FINAL</a:t>
            </a:r>
            <a:endParaRPr lang="en-US" b="1"/>
          </a:p>
        </p:txBody>
      </p:sp>
    </p:spTree>
    <p:extLst>
      <p:ext uri="{BB962C8B-B14F-4D97-AF65-F5344CB8AC3E}">
        <p14:creationId xmlns:p14="http://schemas.microsoft.com/office/powerpoint/2010/main" val="309600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0" name="Rectangle 39">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8"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grpSp>
      <p:sp>
        <p:nvSpPr>
          <p:cNvPr id="2" name="Title 1">
            <a:extLst>
              <a:ext uri="{FF2B5EF4-FFF2-40B4-BE49-F238E27FC236}">
                <a16:creationId xmlns:a16="http://schemas.microsoft.com/office/drawing/2014/main" id="{C62148E3-8923-499A-8F69-08E9396C1E72}"/>
              </a:ext>
            </a:extLst>
          </p:cNvPr>
          <p:cNvSpPr>
            <a:spLocks noGrp="1"/>
          </p:cNvSpPr>
          <p:nvPr>
            <p:ph type="title"/>
          </p:nvPr>
        </p:nvSpPr>
        <p:spPr>
          <a:xfrm>
            <a:off x="836247" y="1085549"/>
            <a:ext cx="3430947" cy="4686903"/>
          </a:xfrm>
        </p:spPr>
        <p:txBody>
          <a:bodyPr anchor="ctr">
            <a:normAutofit/>
          </a:bodyPr>
          <a:lstStyle/>
          <a:p>
            <a:pPr algn="r"/>
            <a:r>
              <a:rPr lang="en-US">
                <a:solidFill>
                  <a:schemeClr val="tx1"/>
                </a:solidFill>
              </a:rPr>
              <a:t>Milestone 1 Deliverables</a:t>
            </a:r>
            <a:endParaRPr lang="en-US" dirty="0">
              <a:solidFill>
                <a:schemeClr val="tx1"/>
              </a:solidFill>
            </a:endParaRPr>
          </a:p>
        </p:txBody>
      </p:sp>
      <p:cxnSp>
        <p:nvCxnSpPr>
          <p:cNvPr id="43" name="Straight Connector 42">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2" name="Content Placeholder 2">
            <a:extLst>
              <a:ext uri="{FF2B5EF4-FFF2-40B4-BE49-F238E27FC236}">
                <a16:creationId xmlns:a16="http://schemas.microsoft.com/office/drawing/2014/main" id="{4DA813EB-038E-4A1D-ABD2-4F332F3E6BEE}"/>
              </a:ext>
            </a:extLst>
          </p:cNvPr>
          <p:cNvSpPr>
            <a:spLocks noGrp="1"/>
          </p:cNvSpPr>
          <p:nvPr>
            <p:ph idx="1"/>
          </p:nvPr>
        </p:nvSpPr>
        <p:spPr>
          <a:xfrm>
            <a:off x="5041398" y="561975"/>
            <a:ext cx="6579081" cy="5629275"/>
          </a:xfrm>
        </p:spPr>
        <p:txBody>
          <a:bodyPr anchor="ctr">
            <a:normAutofit lnSpcReduction="10000"/>
          </a:bodyPr>
          <a:lstStyle/>
          <a:p>
            <a:pPr marL="0" indent="0">
              <a:lnSpc>
                <a:spcPct val="90000"/>
              </a:lnSpc>
              <a:buNone/>
            </a:pPr>
            <a:r>
              <a:rPr lang="en-US" sz="1600" b="1" u="sng" dirty="0">
                <a:solidFill>
                  <a:schemeClr val="tx1"/>
                </a:solidFill>
              </a:rPr>
              <a:t>A Menu System with Main Menu and in game HUD with a controllable paddle with a test level with different brick types and some power ups. </a:t>
            </a:r>
          </a:p>
          <a:p>
            <a:pPr>
              <a:lnSpc>
                <a:spcPct val="90000"/>
              </a:lnSpc>
            </a:pPr>
            <a:r>
              <a:rPr lang="en-US" sz="1600" dirty="0">
                <a:solidFill>
                  <a:schemeClr val="tx1"/>
                </a:solidFill>
              </a:rPr>
              <a:t>Player controls Paddle with Mouse Movement.</a:t>
            </a:r>
          </a:p>
          <a:p>
            <a:pPr lvl="0">
              <a:lnSpc>
                <a:spcPct val="90000"/>
              </a:lnSpc>
            </a:pPr>
            <a:r>
              <a:rPr lang="en-US" sz="1600" dirty="0">
                <a:solidFill>
                  <a:schemeClr val="tx1"/>
                </a:solidFill>
              </a:rPr>
              <a:t>Player can use the Menu using Mouse or Keyboard.</a:t>
            </a:r>
          </a:p>
          <a:p>
            <a:pPr lvl="0">
              <a:lnSpc>
                <a:spcPct val="90000"/>
              </a:lnSpc>
            </a:pPr>
            <a:r>
              <a:rPr lang="en-US" sz="1600" dirty="0">
                <a:solidFill>
                  <a:schemeClr val="tx1"/>
                </a:solidFill>
              </a:rPr>
              <a:t>Non-Persistent High Score system where players can enter their name for up to maximum of 10 top scores.</a:t>
            </a:r>
          </a:p>
          <a:p>
            <a:pPr lvl="0">
              <a:lnSpc>
                <a:spcPct val="90000"/>
              </a:lnSpc>
            </a:pPr>
            <a:r>
              <a:rPr lang="en-US" sz="1600" dirty="0">
                <a:solidFill>
                  <a:schemeClr val="tx1"/>
                </a:solidFill>
              </a:rPr>
              <a:t>Main menu with some sub menus like settings, controls (only for display) and high score menu.</a:t>
            </a:r>
          </a:p>
          <a:p>
            <a:pPr lvl="0">
              <a:lnSpc>
                <a:spcPct val="90000"/>
              </a:lnSpc>
            </a:pPr>
            <a:r>
              <a:rPr lang="en-US" sz="1600" dirty="0">
                <a:solidFill>
                  <a:schemeClr val="tx1"/>
                </a:solidFill>
              </a:rPr>
              <a:t>Data driven gameplay components like -</a:t>
            </a:r>
          </a:p>
          <a:p>
            <a:pPr lvl="1">
              <a:lnSpc>
                <a:spcPct val="90000"/>
              </a:lnSpc>
            </a:pPr>
            <a:r>
              <a:rPr lang="en-US" dirty="0">
                <a:solidFill>
                  <a:schemeClr val="tx1"/>
                </a:solidFill>
              </a:rPr>
              <a:t>tiles types, tile assets, paddle asset, etc.</a:t>
            </a:r>
          </a:p>
          <a:p>
            <a:pPr lvl="1">
              <a:lnSpc>
                <a:spcPct val="90000"/>
              </a:lnSpc>
            </a:pPr>
            <a:r>
              <a:rPr lang="en-US" dirty="0">
                <a:solidFill>
                  <a:schemeClr val="tx1"/>
                </a:solidFill>
              </a:rPr>
              <a:t>Configurable Settings like – </a:t>
            </a:r>
          </a:p>
          <a:p>
            <a:pPr lvl="2">
              <a:lnSpc>
                <a:spcPct val="90000"/>
              </a:lnSpc>
            </a:pPr>
            <a:r>
              <a:rPr lang="en-US" sz="1600" dirty="0">
                <a:solidFill>
                  <a:schemeClr val="tx1"/>
                </a:solidFill>
              </a:rPr>
              <a:t>Base Paddle Size, Max Paddle Size, Min Paddle Size, etc.</a:t>
            </a:r>
          </a:p>
          <a:p>
            <a:pPr lvl="0">
              <a:lnSpc>
                <a:spcPct val="90000"/>
              </a:lnSpc>
            </a:pPr>
            <a:r>
              <a:rPr lang="en-US" sz="1600" dirty="0">
                <a:solidFill>
                  <a:schemeClr val="tx1"/>
                </a:solidFill>
              </a:rPr>
              <a:t>Some basic ball and paddle powerups.</a:t>
            </a:r>
          </a:p>
          <a:p>
            <a:pPr lvl="0">
              <a:lnSpc>
                <a:spcPct val="90000"/>
              </a:lnSpc>
            </a:pPr>
            <a:r>
              <a:rPr lang="en-US" sz="1600" dirty="0">
                <a:solidFill>
                  <a:schemeClr val="tx1"/>
                </a:solidFill>
              </a:rPr>
              <a:t>Simpler Physics system for collisions between ball and paddle and ball and the tiles. (the current system lacks performance).</a:t>
            </a:r>
          </a:p>
          <a:p>
            <a:pPr lvl="0">
              <a:lnSpc>
                <a:spcPct val="90000"/>
              </a:lnSpc>
            </a:pPr>
            <a:r>
              <a:rPr lang="en-US" sz="1600" dirty="0">
                <a:solidFill>
                  <a:schemeClr val="tx1"/>
                </a:solidFill>
              </a:rPr>
              <a:t>Stress testing Physics system for performance.</a:t>
            </a:r>
          </a:p>
          <a:p>
            <a:pPr lvl="0">
              <a:lnSpc>
                <a:spcPct val="90000"/>
              </a:lnSpc>
            </a:pPr>
            <a:r>
              <a:rPr lang="en-US" sz="1600" dirty="0">
                <a:solidFill>
                  <a:schemeClr val="tx1"/>
                </a:solidFill>
              </a:rPr>
              <a:t>Setup Initial Test Level.</a:t>
            </a:r>
            <a:endParaRPr lang="en-US" sz="1600" b="1" dirty="0">
              <a:solidFill>
                <a:schemeClr val="tx1"/>
              </a:solidFill>
            </a:endParaRPr>
          </a:p>
        </p:txBody>
      </p:sp>
    </p:spTree>
    <p:extLst>
      <p:ext uri="{BB962C8B-B14F-4D97-AF65-F5344CB8AC3E}">
        <p14:creationId xmlns:p14="http://schemas.microsoft.com/office/powerpoint/2010/main" val="2037576215"/>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0" name="Rectangle 39">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grpSp>
      <p:sp>
        <p:nvSpPr>
          <p:cNvPr id="2" name="Title 1">
            <a:extLst>
              <a:ext uri="{FF2B5EF4-FFF2-40B4-BE49-F238E27FC236}">
                <a16:creationId xmlns:a16="http://schemas.microsoft.com/office/drawing/2014/main" id="{C62148E3-8923-499A-8F69-08E9396C1E72}"/>
              </a:ext>
            </a:extLst>
          </p:cNvPr>
          <p:cNvSpPr>
            <a:spLocks noGrp="1"/>
          </p:cNvSpPr>
          <p:nvPr>
            <p:ph type="title"/>
          </p:nvPr>
        </p:nvSpPr>
        <p:spPr>
          <a:xfrm>
            <a:off x="836247" y="1085549"/>
            <a:ext cx="3430947" cy="4686903"/>
          </a:xfrm>
        </p:spPr>
        <p:txBody>
          <a:bodyPr anchor="ctr">
            <a:normAutofit/>
          </a:bodyPr>
          <a:lstStyle/>
          <a:p>
            <a:pPr algn="r"/>
            <a:r>
              <a:rPr lang="en-US" dirty="0">
                <a:solidFill>
                  <a:schemeClr val="tx1"/>
                </a:solidFill>
              </a:rPr>
              <a:t>Milestone 2 Deliverables</a:t>
            </a:r>
          </a:p>
        </p:txBody>
      </p:sp>
      <p:cxnSp>
        <p:nvCxnSpPr>
          <p:cNvPr id="43" name="Straight Connector 42">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2" name="Content Placeholder 2">
            <a:extLst>
              <a:ext uri="{FF2B5EF4-FFF2-40B4-BE49-F238E27FC236}">
                <a16:creationId xmlns:a16="http://schemas.microsoft.com/office/drawing/2014/main" id="{4DA813EB-038E-4A1D-ABD2-4F332F3E6BEE}"/>
              </a:ext>
            </a:extLst>
          </p:cNvPr>
          <p:cNvSpPr>
            <a:spLocks noGrp="1"/>
          </p:cNvSpPr>
          <p:nvPr>
            <p:ph idx="1"/>
          </p:nvPr>
        </p:nvSpPr>
        <p:spPr>
          <a:xfrm>
            <a:off x="5041399" y="1085549"/>
            <a:ext cx="5579707" cy="4686903"/>
          </a:xfrm>
        </p:spPr>
        <p:txBody>
          <a:bodyPr anchor="ctr">
            <a:normAutofit lnSpcReduction="10000"/>
          </a:bodyPr>
          <a:lstStyle/>
          <a:p>
            <a:pPr marL="0" indent="0">
              <a:lnSpc>
                <a:spcPct val="90000"/>
              </a:lnSpc>
              <a:buNone/>
            </a:pPr>
            <a:r>
              <a:rPr lang="en-US" sz="1600" b="1" u="sng" dirty="0">
                <a:solidFill>
                  <a:schemeClr val="tx1"/>
                </a:solidFill>
              </a:rPr>
              <a:t>Adding </a:t>
            </a:r>
            <a:r>
              <a:rPr lang="en-US" sz="1600" b="1" u="sng">
                <a:solidFill>
                  <a:schemeClr val="tx1"/>
                </a:solidFill>
              </a:rPr>
              <a:t>in particle </a:t>
            </a:r>
            <a:r>
              <a:rPr lang="en-US" sz="1600" b="1" u="sng" dirty="0">
                <a:solidFill>
                  <a:schemeClr val="tx1"/>
                </a:solidFill>
              </a:rPr>
              <a:t>effects, levels and powerups.</a:t>
            </a:r>
          </a:p>
          <a:p>
            <a:pPr lvl="0">
              <a:lnSpc>
                <a:spcPct val="90000"/>
              </a:lnSpc>
            </a:pPr>
            <a:r>
              <a:rPr lang="en-US" sz="1600" dirty="0">
                <a:solidFill>
                  <a:schemeClr val="tx1"/>
                </a:solidFill>
              </a:rPr>
              <a:t>Adding in a 2D-Particle system.</a:t>
            </a:r>
          </a:p>
          <a:p>
            <a:pPr lvl="0">
              <a:lnSpc>
                <a:spcPct val="90000"/>
              </a:lnSpc>
            </a:pPr>
            <a:r>
              <a:rPr lang="en-US" sz="1600" dirty="0">
                <a:solidFill>
                  <a:schemeClr val="tx1"/>
                </a:solidFill>
              </a:rPr>
              <a:t>Integrating Particle system with tiles.</a:t>
            </a:r>
          </a:p>
          <a:p>
            <a:pPr lvl="0">
              <a:lnSpc>
                <a:spcPct val="90000"/>
              </a:lnSpc>
            </a:pPr>
            <a:r>
              <a:rPr lang="en-US" sz="1600" dirty="0">
                <a:solidFill>
                  <a:schemeClr val="tx1"/>
                </a:solidFill>
              </a:rPr>
              <a:t>Screen-Shake effects.</a:t>
            </a:r>
          </a:p>
          <a:p>
            <a:pPr lvl="0">
              <a:lnSpc>
                <a:spcPct val="90000"/>
              </a:lnSpc>
            </a:pPr>
            <a:r>
              <a:rPr lang="en-US" sz="1600" dirty="0">
                <a:solidFill>
                  <a:schemeClr val="tx1"/>
                </a:solidFill>
              </a:rPr>
              <a:t>Finalizing 3 levels / level generation technique.</a:t>
            </a:r>
          </a:p>
          <a:p>
            <a:pPr lvl="0">
              <a:lnSpc>
                <a:spcPct val="90000"/>
              </a:lnSpc>
            </a:pPr>
            <a:r>
              <a:rPr lang="en-US" sz="1600" dirty="0">
                <a:solidFill>
                  <a:schemeClr val="tx1"/>
                </a:solidFill>
              </a:rPr>
              <a:t>Scoring mechanics based on how the tile is destroyed.</a:t>
            </a:r>
          </a:p>
          <a:p>
            <a:pPr lvl="0">
              <a:lnSpc>
                <a:spcPct val="90000"/>
              </a:lnSpc>
            </a:pPr>
            <a:r>
              <a:rPr lang="en-US" sz="1600" dirty="0">
                <a:solidFill>
                  <a:schemeClr val="tx1"/>
                </a:solidFill>
              </a:rPr>
              <a:t>In game HUD to display score level number and current lives.</a:t>
            </a:r>
          </a:p>
          <a:p>
            <a:pPr lvl="0">
              <a:lnSpc>
                <a:spcPct val="90000"/>
              </a:lnSpc>
            </a:pPr>
            <a:r>
              <a:rPr lang="en-US" sz="1600" dirty="0">
                <a:solidFill>
                  <a:schemeClr val="tx1"/>
                </a:solidFill>
              </a:rPr>
              <a:t>Finalizing powerups.</a:t>
            </a:r>
          </a:p>
          <a:p>
            <a:pPr marL="0" indent="0">
              <a:lnSpc>
                <a:spcPct val="90000"/>
              </a:lnSpc>
              <a:buNone/>
            </a:pPr>
            <a:r>
              <a:rPr lang="en-US" sz="1600" b="1" u="sng" cap="all" dirty="0">
                <a:solidFill>
                  <a:schemeClr val="tx1"/>
                </a:solidFill>
              </a:rPr>
              <a:t>Stretch goals (Based On Game Feel)</a:t>
            </a:r>
          </a:p>
          <a:p>
            <a:pPr lvl="0">
              <a:lnSpc>
                <a:spcPct val="90000"/>
              </a:lnSpc>
            </a:pPr>
            <a:r>
              <a:rPr lang="en-US" sz="1600" dirty="0">
                <a:solidFill>
                  <a:schemeClr val="tx1"/>
                </a:solidFill>
              </a:rPr>
              <a:t>Integrating Particle system with the ball.</a:t>
            </a:r>
          </a:p>
          <a:p>
            <a:pPr lvl="0">
              <a:lnSpc>
                <a:spcPct val="90000"/>
              </a:lnSpc>
            </a:pPr>
            <a:r>
              <a:rPr lang="en-US" sz="1600" dirty="0">
                <a:solidFill>
                  <a:schemeClr val="tx1"/>
                </a:solidFill>
              </a:rPr>
              <a:t>Environmental Hazards.</a:t>
            </a:r>
          </a:p>
          <a:p>
            <a:pPr lvl="0">
              <a:lnSpc>
                <a:spcPct val="90000"/>
              </a:lnSpc>
            </a:pPr>
            <a:r>
              <a:rPr lang="en-US" sz="1600" dirty="0">
                <a:solidFill>
                  <a:schemeClr val="tx1"/>
                </a:solidFill>
              </a:rPr>
              <a:t>PCG for level generation (I’d like there to be patterns rather than random worms).</a:t>
            </a:r>
          </a:p>
          <a:p>
            <a:pPr lvl="0">
              <a:lnSpc>
                <a:spcPct val="90000"/>
              </a:lnSpc>
            </a:pPr>
            <a:endParaRPr lang="en-US" sz="1500" dirty="0">
              <a:solidFill>
                <a:schemeClr val="tx1"/>
              </a:solidFill>
            </a:endParaRPr>
          </a:p>
        </p:txBody>
      </p:sp>
    </p:spTree>
    <p:extLst>
      <p:ext uri="{BB962C8B-B14F-4D97-AF65-F5344CB8AC3E}">
        <p14:creationId xmlns:p14="http://schemas.microsoft.com/office/powerpoint/2010/main" val="1279091863"/>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1_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1</TotalTime>
  <Words>907</Words>
  <Application>Microsoft Office PowerPoint</Application>
  <PresentationFormat>Widescreen</PresentationFormat>
  <Paragraphs>95</Paragraphs>
  <Slides>14</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14</vt:i4>
      </vt:variant>
    </vt:vector>
  </HeadingPairs>
  <TitlesOfParts>
    <vt:vector size="19" baseType="lpstr">
      <vt:lpstr>Arial</vt:lpstr>
      <vt:lpstr>Century Gothic</vt:lpstr>
      <vt:lpstr>Wingdings 3</vt:lpstr>
      <vt:lpstr>Ion Boardroom</vt:lpstr>
      <vt:lpstr>1_Ion Boardroom</vt:lpstr>
      <vt:lpstr>FANTASY BALL</vt:lpstr>
      <vt:lpstr>What Is Fantasy Ball ?</vt:lpstr>
      <vt:lpstr>Other Brick Breaker Games over the Years</vt:lpstr>
      <vt:lpstr>What is the aim with Fantasy Ball ?</vt:lpstr>
      <vt:lpstr>UI Asset Idea</vt:lpstr>
      <vt:lpstr>Juice/Powerup Ideas (Not all will be added)</vt:lpstr>
      <vt:lpstr>Milestones</vt:lpstr>
      <vt:lpstr>Milestone 1 Deliverables</vt:lpstr>
      <vt:lpstr>Milestone 2 Deliverables</vt:lpstr>
      <vt:lpstr>Milestone 3 Deliverables</vt:lpstr>
      <vt:lpstr>Final Milestone  Deliverables</vt:lpstr>
      <vt:lpstr>References</vt:lpstr>
      <vt:lpstr>QUESTIONS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FANTASY BALL</dc:title>
  <dc:creator>Rahul Gupta</dc:creator>
  <cp:lastModifiedBy>Rahul Gupta</cp:lastModifiedBy>
  <cp:revision>3</cp:revision>
  <dcterms:created xsi:type="dcterms:W3CDTF">2020-06-01T19:00:01Z</dcterms:created>
  <dcterms:modified xsi:type="dcterms:W3CDTF">2020-06-01T19:01:59Z</dcterms:modified>
</cp:coreProperties>
</file>